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59" r:id="rId4"/>
    <p:sldId id="257" r:id="rId5"/>
    <p:sldId id="258" r:id="rId6"/>
    <p:sldId id="260" r:id="rId7"/>
    <p:sldId id="263" r:id="rId8"/>
    <p:sldId id="265" r:id="rId9"/>
    <p:sldId id="266" r:id="rId10"/>
    <p:sldId id="269" r:id="rId11"/>
    <p:sldId id="268" r:id="rId12"/>
    <p:sldId id="270" r:id="rId13"/>
    <p:sldId id="272" r:id="rId14"/>
    <p:sldId id="262" r:id="rId15"/>
    <p:sldId id="27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7"/>
    <p:restoredTop sz="96291"/>
  </p:normalViewPr>
  <p:slideViewPr>
    <p:cSldViewPr snapToGrid="0" snapToObjects="1">
      <p:cViewPr>
        <p:scale>
          <a:sx n="103" d="100"/>
          <a:sy n="103" d="100"/>
        </p:scale>
        <p:origin x="92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EFEA7-E058-5241-9992-BA32B48DCA61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10F24-DF5E-DF48-BAE8-1C1284C8EF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60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10F24-DF5E-DF48-BAE8-1C1284C8EF1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36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D95C2-6136-634C-80BE-AF37A4C5E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D15789-F9D3-DB45-91D2-24B8B1F69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34D087-E255-B842-BBFE-BF4FF4177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2038FE-917C-8B44-BD3B-AD040BC8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D5F3DC-6866-8145-844C-4355B7E8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40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08903-4EE0-C649-8371-C3AB9896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4FBDB1-3396-024C-A7EB-AD9B58629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B12535-ABDE-784E-B33F-B3A2976AF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DBF291-9EF9-D94E-8569-30DF7451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088D17-B531-A340-A842-491F72A5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92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D626B2E-3BB9-9640-A884-FBBA71D7C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944B4D-B821-7E42-AF63-5FE5C614E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98A2F7-25A4-9146-B20F-0CD57E176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5B8A09-1373-7547-AEFA-002431BA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240BDA-27BF-DB44-B3A3-FB3D1626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33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72031-4BA0-BA4D-9669-AB76CBF2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F54CF0-1CF0-2F4F-8347-A82D7F1AC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CA5B8C-E4C1-FA48-93A0-0A2FBBD1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8316C2-0B17-3D46-B3AC-B8A8FF40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D07F14-7160-064E-BFD3-79F7B925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4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EEEE3-5E0B-C34C-973A-9E9B55F6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920799-457F-C243-BF62-D6928D35F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517CCE-90FD-5E4E-BB20-6913FEE73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33E7ED-8BD7-EA4A-AEC1-D485D082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76D5C4-0AF6-864F-8E33-BACC3AF6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20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93F08-4741-204F-B396-6261497B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DFCA34-A745-E840-99A5-C7E1E1014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8C0237-07D7-1144-9398-A88E098A2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BD18F4-37DE-CB43-B590-8DD80DB9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1D50A3-6DF0-E34B-BA1B-19647D62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ECE67F-276C-5D4B-B9C5-9B2720C6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05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7B784-8E59-7E4A-90FD-5CE570CF1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FB16AC-C98C-6840-9A0E-9474F4182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47593B-0B42-D047-8D2C-CE61A6B80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A663F98-2F44-F34C-92CA-A297F88AD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100CEF2-C75F-864C-AEE1-9C9006E98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990DEB-7DD0-0849-BA19-C5AC7921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6C2F7A-9DF5-FD4F-86EF-1FE9B94A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D28C214-E033-4E4F-AB18-3DB2EBCE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07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CB192-F0AA-8F41-9763-20D3BBE3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9CBCA9-3E85-DC40-841C-F62FBDE5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2C307C-2A9F-694E-9542-EB4A7C02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46AE87-4A0E-DD4A-AEE6-5C998761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34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D8A350-DD04-7244-BB48-E906DEF9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64ADE1-64CA-C44A-8393-087644FC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E5E7C9-2474-5348-ABA5-0A06A64B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25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DF671-D3D0-C74A-BD7E-412164AE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D9662A-B49E-5841-A4F5-E489A582E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CE0398-BD44-4048-8C9D-FA5291EA2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57EF70-3EBB-D54B-A666-53485E7B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7D9770-6D99-AF48-8CBB-FAC1D3F6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B880A7-1285-FF4E-83E3-29AF21AC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844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22C4F-A86E-9842-8C72-0A80C22C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C5C04A1-88FA-F143-B9B9-CB64E9B25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98BD4B-13A0-1C44-9867-1075B7429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FF2C7D-55DD-DE4E-975B-323CE450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AC6A3B-199A-AC47-B04E-FB686DD9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550665-489A-A44F-842B-648BF84F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00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FDC8C3-BE93-0E4F-9226-855DF552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1A893F-05DE-264D-9E2B-039A423F2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033E19-999B-7D4D-8437-A34D4A162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AB4B0-62DA-9842-A089-D97C4EFB284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34F383-E7C7-0647-9532-589B0174F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5635B9-8D9A-F845-8DF7-9B89AC327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89D80-A170-854E-B03F-43D9B3C1F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67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passerelle.com/statistical_mechanics/lesson_5.pdf" TargetMode="Externa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shorturl.at/kFOQV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6F992-6CC4-0147-BB85-AA60864ED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dirty="0"/>
              <a:t>Simulation of a complex gas system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D27D6E-2D7A-A241-85CB-B7509A172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dirty="0"/>
              <a:t>Aleksey </a:t>
            </a:r>
            <a:r>
              <a:rPr lang="en" dirty="0" err="1"/>
              <a:t>Podkidyshev</a:t>
            </a:r>
            <a:br>
              <a:rPr lang="en" dirty="0"/>
            </a:br>
            <a:endParaRPr lang="en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4D539C2-3182-5D4D-91CB-B7BC1F32ACF2}"/>
              </a:ext>
            </a:extLst>
          </p:cNvPr>
          <p:cNvSpPr txBox="1">
            <a:spLocks/>
          </p:cNvSpPr>
          <p:nvPr/>
        </p:nvSpPr>
        <p:spPr>
          <a:xfrm>
            <a:off x="1802524" y="610875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Moscow Institute of Physics and Technology</a:t>
            </a:r>
            <a:r>
              <a:rPr lang="ru-RU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04556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73D12-61A8-9149-A6FA-817C9170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73" y="137824"/>
            <a:ext cx="10515600" cy="1325563"/>
          </a:xfrm>
        </p:spPr>
        <p:txBody>
          <a:bodyPr/>
          <a:lstStyle/>
          <a:p>
            <a:r>
              <a:rPr lang="en-US" dirty="0"/>
              <a:t>Results: Ideal gas law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32DB17E-44B7-2A40-9DDF-63C71F917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08" r="14359"/>
          <a:stretch/>
        </p:blipFill>
        <p:spPr>
          <a:xfrm>
            <a:off x="0" y="1276690"/>
            <a:ext cx="6647935" cy="5369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662DAE-537E-AD49-98D6-016E81C1E551}"/>
              </a:ext>
            </a:extLst>
          </p:cNvPr>
          <p:cNvSpPr txBox="1"/>
          <p:nvPr/>
        </p:nvSpPr>
        <p:spPr>
          <a:xfrm>
            <a:off x="6815347" y="1549884"/>
            <a:ext cx="432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𝑃𝑉 =</a:t>
            </a:r>
            <a:r>
              <a:rPr lang="en-US" sz="3600" dirty="0"/>
              <a:t> </a:t>
            </a:r>
            <a:r>
              <a:rPr lang="ru-RU" sz="3600" dirty="0"/>
              <a:t>𝜈𝑅𝑇 </a:t>
            </a:r>
          </a:p>
        </p:txBody>
      </p:sp>
    </p:spTree>
    <p:extLst>
      <p:ext uri="{BB962C8B-B14F-4D97-AF65-F5344CB8AC3E}">
        <p14:creationId xmlns:p14="http://schemas.microsoft.com/office/powerpoint/2010/main" val="246415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73D12-61A8-9149-A6FA-817C9170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59" y="131993"/>
            <a:ext cx="10515600" cy="1325563"/>
          </a:xfrm>
        </p:spPr>
        <p:txBody>
          <a:bodyPr/>
          <a:lstStyle/>
          <a:p>
            <a:r>
              <a:rPr lang="en-US" dirty="0"/>
              <a:t>Results: Speed distribution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EB9573B-DD29-F047-977D-606643D18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51" y="1209869"/>
            <a:ext cx="5807074" cy="414791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0CE3375-2CC4-9A48-949A-47C21DBD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507" y="5357779"/>
            <a:ext cx="5312572" cy="13682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A9A81FB-C7FF-C64F-8260-BBF6F1765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10385"/>
            <a:ext cx="5648159" cy="37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9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F6D0E-FACF-B647-A115-9EC7071E6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18" y="269964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Results: </a:t>
            </a:r>
            <a:r>
              <a:rPr lang="en" dirty="0"/>
              <a:t>Pressure fluctuations, Energy distribution </a:t>
            </a:r>
            <a:br>
              <a:rPr lang="en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C3D50C-8AB3-3C43-8EEE-5653E5CE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2890" y="1595527"/>
            <a:ext cx="6402508" cy="4268338"/>
          </a:xfr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8562A99-E894-6842-BDC6-44A84E9CD0D9}"/>
              </a:ext>
            </a:extLst>
          </p:cNvPr>
          <p:cNvSpPr/>
          <p:nvPr/>
        </p:nvSpPr>
        <p:spPr>
          <a:xfrm>
            <a:off x="0" y="6332948"/>
            <a:ext cx="6526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hlinkClick r:id="rId3"/>
              </a:rPr>
              <a:t>https</a:t>
            </a:r>
            <a:r>
              <a:rPr lang="ru-RU" dirty="0">
                <a:hlinkClick r:id="rId3"/>
              </a:rPr>
              <a:t>://</a:t>
            </a:r>
            <a:r>
              <a:rPr lang="ru-RU" dirty="0" err="1">
                <a:hlinkClick r:id="rId3"/>
              </a:rPr>
              <a:t>www.lapasserelle.com</a:t>
            </a:r>
            <a:r>
              <a:rPr lang="ru-RU" dirty="0">
                <a:hlinkClick r:id="rId3"/>
              </a:rPr>
              <a:t>/</a:t>
            </a:r>
            <a:r>
              <a:rPr lang="ru-RU" dirty="0" err="1">
                <a:hlinkClick r:id="rId3"/>
              </a:rPr>
              <a:t>statistical_mechanics</a:t>
            </a:r>
            <a:r>
              <a:rPr lang="ru-RU" dirty="0">
                <a:hlinkClick r:id="rId3"/>
              </a:rPr>
              <a:t>/lesson_5.pdf</a:t>
            </a:r>
            <a:endParaRPr lang="ru-RU" dirty="0"/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630AE640-A6D1-0C41-ACDD-F04BAB9F4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492" y="1461486"/>
            <a:ext cx="6402508" cy="426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1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42256-F742-D54D-9B1A-C28D6EA2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844"/>
            <a:ext cx="10515600" cy="1325563"/>
          </a:xfrm>
        </p:spPr>
        <p:txBody>
          <a:bodyPr/>
          <a:lstStyle/>
          <a:p>
            <a:r>
              <a:rPr lang="en-US" dirty="0"/>
              <a:t>Results: Heat machine cycle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FA67E6-156C-6644-BBB4-E3AA89053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14274"/>
            <a:ext cx="9258528" cy="40520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019342-9008-8A46-BF95-5366B8C088B3}"/>
              </a:ext>
            </a:extLst>
          </p:cNvPr>
          <p:cNvSpPr txBox="1"/>
          <p:nvPr/>
        </p:nvSpPr>
        <p:spPr>
          <a:xfrm>
            <a:off x="8820850" y="1656828"/>
            <a:ext cx="3389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-</a:t>
            </a:r>
            <a:r>
              <a:rPr lang="en" sz="2400" dirty="0"/>
              <a:t> Adiabatic compression </a:t>
            </a:r>
            <a:endParaRPr lang="ru-RU" sz="3600" dirty="0"/>
          </a:p>
          <a:p>
            <a:r>
              <a:rPr lang="ru-RU" sz="3600" dirty="0"/>
              <a:t>- </a:t>
            </a:r>
            <a:r>
              <a:rPr lang="en" sz="2400" dirty="0"/>
              <a:t>Isochoric cooling </a:t>
            </a:r>
            <a:endParaRPr lang="en" sz="3600" dirty="0"/>
          </a:p>
          <a:p>
            <a:r>
              <a:rPr lang="ru-RU" sz="3600" dirty="0"/>
              <a:t>- </a:t>
            </a:r>
            <a:r>
              <a:rPr lang="en" sz="2400" dirty="0"/>
              <a:t>Isothermal expansion </a:t>
            </a:r>
            <a:endParaRPr lang="ru-RU" sz="3600" dirty="0"/>
          </a:p>
          <a:p>
            <a:r>
              <a:rPr lang="ru-RU" sz="3600" dirty="0"/>
              <a:t>- </a:t>
            </a:r>
            <a:r>
              <a:rPr lang="en" sz="2400" dirty="0"/>
              <a:t>Isochoric heating </a:t>
            </a:r>
            <a:endParaRPr lang="en" sz="36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4D29F07-025E-5A4B-BCD3-3594138BEF30}"/>
              </a:ext>
            </a:extLst>
          </p:cNvPr>
          <p:cNvSpPr txBox="1">
            <a:spLocks/>
          </p:cNvSpPr>
          <p:nvPr/>
        </p:nvSpPr>
        <p:spPr>
          <a:xfrm>
            <a:off x="8515118" y="6002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Process:</a:t>
            </a:r>
            <a:endParaRPr lang="ru-RU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830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BC6D9-42A1-E846-8D7C-1009F757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09" y="42532"/>
            <a:ext cx="10515600" cy="1325563"/>
          </a:xfrm>
        </p:spPr>
        <p:txBody>
          <a:bodyPr/>
          <a:lstStyle/>
          <a:p>
            <a:r>
              <a:rPr lang="en" dirty="0"/>
              <a:t>Interesting resources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A0B19CA-1F06-7D41-8C6D-7ACD6D436EDF}"/>
              </a:ext>
            </a:extLst>
          </p:cNvPr>
          <p:cNvSpPr txBox="1">
            <a:spLocks/>
          </p:cNvSpPr>
          <p:nvPr/>
        </p:nvSpPr>
        <p:spPr>
          <a:xfrm>
            <a:off x="500743" y="1586139"/>
            <a:ext cx="4724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" u="sng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69AC60-FB4D-4645-B5AE-5407BAAB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1" y="2028103"/>
            <a:ext cx="5766681" cy="324375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F1943A-5AEF-AF4B-BA09-3CAFD5F9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8" y="1999440"/>
            <a:ext cx="6143925" cy="3455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B9F78E-41BE-C449-A5F1-55EDBFDCC1B3}"/>
              </a:ext>
            </a:extLst>
          </p:cNvPr>
          <p:cNvSpPr txBox="1"/>
          <p:nvPr/>
        </p:nvSpPr>
        <p:spPr>
          <a:xfrm>
            <a:off x="591653" y="1324529"/>
            <a:ext cx="399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My first scientific paper</a:t>
            </a:r>
            <a:endParaRPr lang="ru-RU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3A3F34-7D1C-194D-A2B4-9CDD589BFD8E}"/>
              </a:ext>
            </a:extLst>
          </p:cNvPr>
          <p:cNvSpPr txBox="1"/>
          <p:nvPr/>
        </p:nvSpPr>
        <p:spPr>
          <a:xfrm>
            <a:off x="5225143" y="1324529"/>
            <a:ext cx="6957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Simulation</a:t>
            </a:r>
            <a:r>
              <a:rPr lang="en-US" sz="2000" b="1" dirty="0"/>
              <a:t> </a:t>
            </a:r>
            <a:r>
              <a:rPr lang="en-US" sz="2800" b="1" dirty="0"/>
              <a:t>and modeling of natural processes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83030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0993B-90BF-264A-A52C-B9A91D0C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11" y="253914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9FFBA6-5FB6-184D-9D2E-BEFB9BE8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/>
              <a:t>Prove Ideal gas law</a:t>
            </a:r>
          </a:p>
          <a:p>
            <a:r>
              <a:rPr lang="en-US" sz="3500" dirty="0"/>
              <a:t>Prove speed distributions</a:t>
            </a:r>
          </a:p>
          <a:p>
            <a:r>
              <a:rPr lang="en-US" sz="3500" dirty="0"/>
              <a:t>Test pressure fluctuations</a:t>
            </a:r>
          </a:p>
          <a:p>
            <a:r>
              <a:rPr lang="en-US" sz="3500" dirty="0"/>
              <a:t>Simulate cycle of the heat machine</a:t>
            </a:r>
          </a:p>
          <a:p>
            <a:pPr marL="0" indent="0">
              <a:buNone/>
            </a:pPr>
            <a:endParaRPr lang="en-US" sz="35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3F0182-FCF2-3649-AA62-8D24D2FAF8FD}"/>
              </a:ext>
            </a:extLst>
          </p:cNvPr>
          <p:cNvSpPr/>
          <p:nvPr/>
        </p:nvSpPr>
        <p:spPr>
          <a:xfrm>
            <a:off x="838200" y="4790912"/>
            <a:ext cx="5329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M</a:t>
            </a:r>
            <a:r>
              <a:rPr lang="en" sz="3200" b="1" dirty="0" err="1"/>
              <a:t>odel</a:t>
            </a:r>
            <a:r>
              <a:rPr lang="en" sz="3200" b="1" dirty="0"/>
              <a:t> seems to be convincing</a:t>
            </a:r>
          </a:p>
        </p:txBody>
      </p:sp>
    </p:spTree>
    <p:extLst>
      <p:ext uri="{BB962C8B-B14F-4D97-AF65-F5344CB8AC3E}">
        <p14:creationId xmlns:p14="http://schemas.microsoft.com/office/powerpoint/2010/main" val="9611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FF1F06-7D4D-D740-AEDE-49E17037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86" y="243367"/>
            <a:ext cx="10515600" cy="1325563"/>
          </a:xfrm>
        </p:spPr>
        <p:txBody>
          <a:bodyPr/>
          <a:lstStyle/>
          <a:p>
            <a:r>
              <a:rPr lang="en-US" dirty="0"/>
              <a:t>Reference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F4C15AA-7ACB-8442-90AC-C2211F13B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86" y="1453221"/>
            <a:ext cx="7411939" cy="463246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A635929-2128-EB40-BC3B-3FDEE2D4EF14}"/>
              </a:ext>
            </a:extLst>
          </p:cNvPr>
          <p:cNvSpPr/>
          <p:nvPr/>
        </p:nvSpPr>
        <p:spPr>
          <a:xfrm>
            <a:off x="8029902" y="2844225"/>
            <a:ext cx="4162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 err="1">
                <a:hlinkClick r:id="rId3"/>
              </a:rPr>
              <a:t>shorturl.at</a:t>
            </a:r>
            <a:r>
              <a:rPr lang="ru-RU" sz="3600" b="1" dirty="0">
                <a:hlinkClick r:id="rId3"/>
              </a:rPr>
              <a:t>/</a:t>
            </a:r>
            <a:r>
              <a:rPr lang="ru-RU" sz="3600" b="1" dirty="0" err="1">
                <a:hlinkClick r:id="rId3"/>
              </a:rPr>
              <a:t>kFOQV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13534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F851788C-C431-0D49-AF53-BB3D3EEB9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950" y="-457050"/>
            <a:ext cx="7772099" cy="7772099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32389E3-438B-0C45-BBAB-46A0C5DE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Description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76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A646D-189F-B249-A73B-8FC70ABE2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89" y="21430"/>
            <a:ext cx="10515600" cy="1325563"/>
          </a:xfrm>
        </p:spPr>
        <p:txBody>
          <a:bodyPr/>
          <a:lstStyle/>
          <a:p>
            <a:r>
              <a:rPr lang="en-US" dirty="0"/>
              <a:t>Research Goal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80463E-EA26-144C-88EA-EB20A2D4B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6" y="182245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" dirty="0"/>
              <a:t>Establish the relationship between macro and micro-parameters.</a:t>
            </a:r>
            <a:endParaRPr lang="ru-RU" dirty="0"/>
          </a:p>
          <a:p>
            <a:r>
              <a:rPr lang="en" dirty="0"/>
              <a:t>Test Ideal gas law. </a:t>
            </a:r>
          </a:p>
          <a:p>
            <a:r>
              <a:rPr lang="en" dirty="0"/>
              <a:t>Test speed distribution and compare with Maxwell distribution.</a:t>
            </a:r>
          </a:p>
          <a:p>
            <a:r>
              <a:rPr lang="en" dirty="0"/>
              <a:t>Estimate the pressure fluctuation. Compare with theoretical assumptions. </a:t>
            </a:r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r>
              <a:rPr lang="en" dirty="0"/>
              <a:t>Simulate the heat machine cycle.</a:t>
            </a:r>
          </a:p>
        </p:txBody>
      </p:sp>
    </p:spTree>
    <p:extLst>
      <p:ext uri="{BB962C8B-B14F-4D97-AF65-F5344CB8AC3E}">
        <p14:creationId xmlns:p14="http://schemas.microsoft.com/office/powerpoint/2010/main" val="398956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A8364-9EE1-D84C-981A-91D8B7DD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8" y="-67264"/>
            <a:ext cx="10515600" cy="1325563"/>
          </a:xfrm>
        </p:spPr>
        <p:txBody>
          <a:bodyPr/>
          <a:lstStyle/>
          <a:p>
            <a:r>
              <a:rPr lang="en-US" dirty="0"/>
              <a:t>Theoretical </a:t>
            </a:r>
            <a:r>
              <a:rPr lang="en" dirty="0"/>
              <a:t>description of the model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8DF86B-27FE-9041-91B1-97ADA0924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01" y="1402847"/>
            <a:ext cx="5257800" cy="4249354"/>
          </a:xfrm>
        </p:spPr>
        <p:txBody>
          <a:bodyPr/>
          <a:lstStyle/>
          <a:p>
            <a:r>
              <a:rPr lang="en" dirty="0"/>
              <a:t>Description of the molecules collision 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A8A6DDA-2A95-2448-96D3-86C502A57F9A}"/>
              </a:ext>
            </a:extLst>
          </p:cNvPr>
          <p:cNvSpPr txBox="1">
            <a:spLocks/>
          </p:cNvSpPr>
          <p:nvPr/>
        </p:nvSpPr>
        <p:spPr>
          <a:xfrm>
            <a:off x="6214541" y="1364277"/>
            <a:ext cx="5257800" cy="424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Description of the molecules collision with walls 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A968AF-35F1-FB4F-A34D-29F6CC52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71" y="4952050"/>
            <a:ext cx="3084035" cy="8045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3CD858-FA53-EF48-9600-F2DA82827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5" y="2764342"/>
            <a:ext cx="5652031" cy="2746185"/>
          </a:xfrm>
          <a:prstGeom prst="rect">
            <a:avLst/>
          </a:prstGeom>
        </p:spPr>
      </p:pic>
      <p:pic>
        <p:nvPicPr>
          <p:cNvPr id="1025" name="Picture 1" descr="page6image618699488">
            <a:extLst>
              <a:ext uri="{FF2B5EF4-FFF2-40B4-BE49-F238E27FC236}">
                <a16:creationId xmlns:a16="http://schemas.microsoft.com/office/drawing/2014/main" id="{03866B0C-F052-1E4B-9E9F-63830323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656" y="2395204"/>
            <a:ext cx="4345012" cy="241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7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280A6-20B9-BB49-979A-2153276A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8255"/>
            <a:ext cx="10515600" cy="1325563"/>
          </a:xfrm>
        </p:spPr>
        <p:txBody>
          <a:bodyPr/>
          <a:lstStyle/>
          <a:p>
            <a:r>
              <a:rPr lang="en-US" dirty="0"/>
              <a:t>Software Architecture: Video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EDFFEFD-E0EB-714B-97FD-12A47B412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338" y="1017272"/>
            <a:ext cx="5164908" cy="51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7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6DBDF-10FC-584D-9916-55E2AE94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9" y="0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67BF784-A353-DD4D-A2BE-BEEEAC2DB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3" y="1325564"/>
            <a:ext cx="7405833" cy="50523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28E3A7-C7FC-894B-9373-FC2D7B74B376}"/>
              </a:ext>
            </a:extLst>
          </p:cNvPr>
          <p:cNvSpPr txBox="1"/>
          <p:nvPr/>
        </p:nvSpPr>
        <p:spPr>
          <a:xfrm>
            <a:off x="7759337" y="1491143"/>
            <a:ext cx="4775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g++ -O3 -o simulation -</a:t>
            </a:r>
            <a:r>
              <a:rPr lang="en" dirty="0" err="1"/>
              <a:t>Wno</a:t>
            </a:r>
            <a:r>
              <a:rPr lang="en" dirty="0"/>
              <a:t>-write-strings -std=</a:t>
            </a:r>
            <a:r>
              <a:rPr lang="en" dirty="0" err="1"/>
              <a:t>c++</a:t>
            </a:r>
            <a:r>
              <a:rPr lang="en" dirty="0"/>
              <a:t>17 </a:t>
            </a:r>
            <a:r>
              <a:rPr lang="en" dirty="0" err="1"/>
              <a:t>main.cpp</a:t>
            </a:r>
            <a:endParaRPr lang="en" dirty="0"/>
          </a:p>
          <a:p>
            <a:endParaRPr lang="en" dirty="0"/>
          </a:p>
          <a:p>
            <a:endParaRPr lang="en" dirty="0"/>
          </a:p>
          <a:p>
            <a:br>
              <a:rPr lang="en" dirty="0"/>
            </a:br>
            <a:endParaRPr lang="en" dirty="0"/>
          </a:p>
          <a:p>
            <a:r>
              <a:rPr lang="en" dirty="0"/>
              <a:t>python3 </a:t>
            </a:r>
            <a:r>
              <a:rPr lang="en" dirty="0" err="1"/>
              <a:t>render.py</a:t>
            </a:r>
            <a:r>
              <a:rPr lang="en" dirty="0"/>
              <a:t> –engine simulation –particles 1000 –duration 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627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F90707-8369-4346-9E14-93231EAF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Machine</a:t>
            </a:r>
            <a:endParaRPr lang="ru-RU" dirty="0"/>
          </a:p>
        </p:txBody>
      </p:sp>
      <p:pic>
        <p:nvPicPr>
          <p:cNvPr id="2049" name="Picture 1" descr="page5image2096704">
            <a:extLst>
              <a:ext uri="{FF2B5EF4-FFF2-40B4-BE49-F238E27FC236}">
                <a16:creationId xmlns:a16="http://schemas.microsoft.com/office/drawing/2014/main" id="{906E0DEA-95B3-2049-B8AE-6FDF4B18A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58843" y="-1895681"/>
            <a:ext cx="2208227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5image16607600">
            <a:extLst>
              <a:ext uri="{FF2B5EF4-FFF2-40B4-BE49-F238E27FC236}">
                <a16:creationId xmlns:a16="http://schemas.microsoft.com/office/drawing/2014/main" id="{BDB38D9E-6CCC-E347-B98E-A6CD21C4F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7" y="2840321"/>
            <a:ext cx="4271135" cy="239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FCFD70-9D6D-2E44-91E3-FB045A06D52A}"/>
              </a:ext>
            </a:extLst>
          </p:cNvPr>
          <p:cNvSpPr/>
          <p:nvPr/>
        </p:nvSpPr>
        <p:spPr>
          <a:xfrm>
            <a:off x="521977" y="18931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/>
              <a:t>Yandex Compute Cloud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309D18-2E8C-A140-9905-AFB81FCE5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63" y="2393066"/>
            <a:ext cx="5010477" cy="33379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437DE47-A13D-4B4D-A7A2-04ABABD79A93}"/>
              </a:ext>
            </a:extLst>
          </p:cNvPr>
          <p:cNvSpPr/>
          <p:nvPr/>
        </p:nvSpPr>
        <p:spPr>
          <a:xfrm>
            <a:off x="6096000" y="18931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Macbook</a:t>
            </a:r>
            <a:r>
              <a:rPr lang="en-US" dirty="0"/>
              <a:t> Pro 2019 13inch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27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6C317-2840-C344-9CA8-E5A909D3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time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4F4A88C-858A-9543-9AD2-16407AD68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778" y="1251177"/>
            <a:ext cx="7964822" cy="4901429"/>
          </a:xfrm>
        </p:spPr>
      </p:pic>
    </p:spTree>
    <p:extLst>
      <p:ext uri="{BB962C8B-B14F-4D97-AF65-F5344CB8AC3E}">
        <p14:creationId xmlns:p14="http://schemas.microsoft.com/office/powerpoint/2010/main" val="32402092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</TotalTime>
  <Words>219</Words>
  <Application>Microsoft Macintosh PowerPoint</Application>
  <PresentationFormat>Широкоэкранный</PresentationFormat>
  <Paragraphs>50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Simulation of a complex gas system </vt:lpstr>
      <vt:lpstr>Reference</vt:lpstr>
      <vt:lpstr>Description</vt:lpstr>
      <vt:lpstr>Research Goal </vt:lpstr>
      <vt:lpstr>Theoretical description of the model</vt:lpstr>
      <vt:lpstr>Software Architecture: Video</vt:lpstr>
      <vt:lpstr>Architecture</vt:lpstr>
      <vt:lpstr>Machine</vt:lpstr>
      <vt:lpstr>Execution time</vt:lpstr>
      <vt:lpstr>Results: Ideal gas law</vt:lpstr>
      <vt:lpstr>Results: Speed distribution</vt:lpstr>
      <vt:lpstr>Results: Pressure fluctuations, Energy distribution  </vt:lpstr>
      <vt:lpstr>Results: Heat machine cycle</vt:lpstr>
      <vt:lpstr>Interesting resources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Компьютерное моделирование идеального газа</dc:title>
  <dc:creator>Microsoft Office User</dc:creator>
  <cp:lastModifiedBy>Microsoft Office User</cp:lastModifiedBy>
  <cp:revision>48</cp:revision>
  <dcterms:created xsi:type="dcterms:W3CDTF">2020-05-22T10:54:54Z</dcterms:created>
  <dcterms:modified xsi:type="dcterms:W3CDTF">2020-05-25T19:57:18Z</dcterms:modified>
</cp:coreProperties>
</file>